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60" r:id="rId16"/>
    <p:sldId id="281" r:id="rId17"/>
    <p:sldId id="277" r:id="rId18"/>
    <p:sldId id="279" r:id="rId19"/>
    <p:sldId id="280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88CF-8595-41C5-8DF9-774A3B2EDEA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CD10-AC76-40CF-AEA2-2F0687FA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93F8-E969-46BF-B965-9213A07F10E7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6826-8C14-4BF9-923A-7355A4DAF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6826-8C14-4BF9-923A-7355A4DAF2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BAAC-7435-4003-9D9B-3E6DBCB8E826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9C3C-57BC-4FD5-A75C-434E61606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5791200"/>
            <a:ext cx="9144000" cy="12954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КУТЕЕВА Н.Г.,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, СТ. МЕТОДИСТ</a:t>
            </a:r>
          </a:p>
          <a:p>
            <a:pPr lvl="0"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 ППМС ЦЕНТРА ПО, К.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П. Н., ДОЦЕНТ,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 А. БУКОВА, СТ. МЕТОДИСТ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ППМС ЦЕНТРА ПО, К. ПСИХОЛ. Н.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9144000" cy="990600"/>
          </a:xfrm>
          <a:prstGeom prst="rect">
            <a:avLst/>
          </a:prstGeom>
          <a:solidFill>
            <a:srgbClr val="EAEAEA">
              <a:alpha val="47451"/>
            </a:srgb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СИНДРОМ ВЫГОРАНИЯ У СУБЪЕКТОВ ОБРАЗОВАТЕЛЬНЫХ ОТНОШЕНИЙ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 о причинах,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различают три области: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Первая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индивидуально-психологическая область, когда у человека возникает сильное желание отдаться этому стрессу.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сфера — социально-психологическая или общественная — это давление извне: различные модные течения (фитнес, вечная молодость, и т.д.) какие-то общественные нормы (маски), требования на работе (отчеты, рейтинги) дух времени. 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Третья сфера связана с организацией систем. Если система предоставляет отдельному человеку слишком мало свободы, слишком мало ответственности, если происходит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моббинг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боссинг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(травля), тогда люди подвергаются очень большому стрессу.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Эмоциональное выгорание можно понимать, как особую форму экзистенциального (смыслового) вакуума. 	Виктор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описывал экзистенциальный вакуум как страдание от чувства пустоты и отсутствия смысла.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подразделяет симптомы синдрома эмоционального выгорания на: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поведенческие, физические и психологические.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симптомам относятся: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истощения;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усталость;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астенизация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восприимчивость к изменениям показателей окружающей внешней среды;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или недостаток веса;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бессонница;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одышка.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психологическим и поведенческим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	 становится	более	тяжелой,	 а	способность выполнять ее все меньше;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 поздно появляется на работе и рано уходит;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берет работу на дом;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 рано приходит на работу и остается надолго;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неосознанного беспокойства;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5663" algn="l"/>
                <a:tab pos="8572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</a:t>
            </a:r>
            <a:r>
              <a:rPr kumimoji="0" lang="ru-RU" sz="22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 энтузиазма.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663" algn="l"/>
                <a:tab pos="8572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39200" cy="28315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 от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Parenting-stress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родительский стресс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стресс у родителя.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Рarental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стресс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такового, как состояния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ем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отличается выгорание и истощение от усталости?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Родительский стресс </a:t>
            </a:r>
            <a:r>
              <a:rPr lang="ru-RU" sz="2400" b="1" dirty="0" smtClean="0">
                <a:latin typeface="Times New Roman"/>
                <a:ea typeface="Times New Roman"/>
              </a:rPr>
              <a:t>- это </a:t>
            </a:r>
            <a:r>
              <a:rPr lang="ru-RU" sz="2400" b="1" dirty="0">
                <a:latin typeface="Times New Roman"/>
                <a:ea typeface="Times New Roman"/>
              </a:rPr>
              <a:t>ситуативный </a:t>
            </a:r>
            <a:r>
              <a:rPr lang="ru-RU" sz="2400" b="1" dirty="0" smtClean="0">
                <a:latin typeface="Times New Roman"/>
                <a:ea typeface="Times New Roman"/>
              </a:rPr>
              <a:t>стресс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3100" dirty="0" err="1" smtClean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Стресс</a:t>
            </a:r>
            <a:r>
              <a:rPr lang="ru-RU" sz="3100" dirty="0" smtClean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 err="1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родительства</a:t>
            </a:r>
            <a:r>
              <a:rPr lang="ru-RU" sz="3100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 — то, что связано с нашими </a:t>
            </a:r>
            <a:r>
              <a:rPr lang="ru-RU" sz="3100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представлениями, установками</a:t>
            </a:r>
            <a:r>
              <a:rPr lang="ru-RU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010355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>ресурсы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9832" y="4098775"/>
            <a:ext cx="1333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Требо-вания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497352" y="3071600"/>
            <a:ext cx="536448" cy="441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Стресс </a:t>
            </a:r>
            <a:r>
              <a:rPr lang="ru-RU" sz="3100" b="1" dirty="0" err="1" smtClean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родительства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964488" cy="4343400"/>
          </a:xfrm>
        </p:spPr>
        <p:txBody>
          <a:bodyPr/>
          <a:lstStyle/>
          <a:p>
            <a:pPr lvl="0" algn="just" fontAlgn="base">
              <a:lnSpc>
                <a:spcPct val="115000"/>
              </a:lnSpc>
            </a:pPr>
            <a:r>
              <a:rPr lang="ru-RU" sz="4000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значит для Вас быть родителем?</a:t>
            </a:r>
            <a:endParaRPr lang="ru-RU" sz="4000" dirty="0">
              <a:solidFill>
                <a:srgbClr val="4BACC6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4000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Ваша ассоциация со словом «ребёнок</a:t>
            </a:r>
            <a:r>
              <a:rPr lang="ru-RU" sz="4000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Родительский невроз – родительский </a:t>
            </a:r>
            <a:r>
              <a:rPr lang="ru-RU" sz="4000" dirty="0" err="1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перфекционизм</a:t>
            </a:r>
            <a:endParaRPr lang="ru-RU" sz="4000" dirty="0">
              <a:solidFill>
                <a:srgbClr val="4BAC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07" y="4419601"/>
            <a:ext cx="365577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4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- идеальная мать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типичное невротическое мышление — либо я могу все контролировать на 100% безошибочно, либо пустить все на самотек, пусть растет, как трава при дороге. 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2" y="4046547"/>
            <a:ext cx="4401693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9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1143000"/>
          </a:xfrm>
        </p:spPr>
        <p:txBody>
          <a:bodyPr>
            <a:noAutofit/>
          </a:bodyPr>
          <a:lstStyle/>
          <a:p>
            <a:pPr algn="l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Есть три основных направления, которые мы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можем отслеживать: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Первое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— это телесное.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Второе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— это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отношение к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себе (психологическое).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Признаки выгорания — это чувство «я плохая мать, я не справляюсь, я уже ничего не соображаю, я не знаю, что с этим делать, у других получается, у меня нет». Все такие нерациональные, невротические обесценивания себя, притом, что дети нормально накормлены, одеты, ничего с ними не случилось, все с ними в порядке. Если посмотреть объективно, человек нормально справляется, но субъективно он это переживает: «у меня все летит в тартарары, это какой-то ужас». Это низкая оценка собственной способности справляться.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Третье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— это эмоциональное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дистанцирование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от ребенка, когда он не радует.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Когда для тебя это непосильные требования, их слишком много, ты не справляешься — понятно, это одна причина дисбаланса. Вторая причина — когда тебя перестает наполнять контакт с ребенком, когда он перестает для тебя быть хорошеньким, маленьким, симпатичным, любимым, когда тебя перестают радовать его словечки, объятия. Ты хочешь, чтобы он куда-то дел себя, или от него сбежать, или убрать от себя его руки, не слышать его голос, не видеть его — это </a:t>
            </a:r>
            <a:r>
              <a:rPr lang="ru-RU" sz="1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дистанцирование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3357"/>
            <a:ext cx="2627784" cy="24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3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мы кричим на детей?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74841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Крик - это </a:t>
            </a:r>
            <a:r>
              <a:rPr lang="ru-RU" dirty="0">
                <a:latin typeface="Times New Roman"/>
                <a:ea typeface="Times New Roman"/>
              </a:rPr>
              <a:t>же часть синдрома </a:t>
            </a:r>
            <a:r>
              <a:rPr lang="ru-RU" dirty="0" smtClean="0">
                <a:latin typeface="Times New Roman"/>
                <a:ea typeface="Times New Roman"/>
              </a:rPr>
              <a:t>истощения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/>
              </a:rPr>
              <a:t>Золотые правила:</a:t>
            </a:r>
            <a:endParaRPr lang="ru-RU" b="1" dirty="0">
              <a:latin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«Когда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мама в порядке, РЕБЁНОК в порядке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Когда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мама не в порядке, ребёнок не в порядке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«Хочешь сказать ребёнку – скажи себе. Если не понравилось – подбери другие слова!»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428"/>
            <a:ext cx="2904314" cy="1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Симптомы выгорания у школьников:</a:t>
            </a:r>
            <a:b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106889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1. Хроническая 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усталость: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вялость и отсутствие сил, ребенок не хочет ничего делать, отнекивается от любых действий.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  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Изменение сна: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ваш ребенок сразу после уроков ложится спать? Или, наоборот, начал страдать бессонницей? 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3. 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Питание: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ребенок стал отказываться от еды или, наоборот, резко налегать на нее?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4. 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Изменение состояния: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ребенок ходит грустный, стал плаксивым, ушел в агрессию или совсем замкнулся в себе?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5. Потеря концентрации: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ребенок рассеян, невнимателен, забывчив, или чувствует себя потерянным во времени и пространстве (путает дни, опаздывает) 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6. 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Физические боли: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хроническая головная боль, тяжесть в грудной клетке, тошнота, головокружения, одышка, частые вздутия, синдром раздраженного кишечника.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Это основные признаки, по которым вы можете понять, что что-то не так. Однако главная особенность выгорания — безразличие. И чем дольше в ребенке его не замечают или, наоборот, порицают его за такое поведение, тем опаснее будут последствия. Легкая утомленность в начале может привести к тяжелой депрессии, если вовремя не разобраться в причинах.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00137"/>
            <a:ext cx="2483768" cy="165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8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stk"/>
                <a:ea typeface="Times New Roman"/>
                <a:cs typeface="Arial"/>
              </a:rPr>
              <a:t>«Выгорание происходит от завышенных требований к ребенку, из которого лепят идеал. Родителям стоит задать себе вопрос: “Почему мы хотим, чтобы наши дети были отличниками?”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63" y="4077072"/>
            <a:ext cx="4193537" cy="27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15400" cy="506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0"/>
              </a:spcAft>
              <a:tabLst>
                <a:tab pos="6390005" algn="l"/>
              </a:tabLs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Понятие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«Выгорание – состояние полного истощения» - было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сформулировано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американским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психиатром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исследователем</a:t>
            </a:r>
            <a:r>
              <a:rPr lang="ru-RU" sz="2800" spc="9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X.</a:t>
            </a:r>
            <a:r>
              <a:rPr lang="ru-RU" sz="2800" spc="11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Дж.</a:t>
            </a:r>
            <a:r>
              <a:rPr lang="ru-RU" sz="2800" spc="11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Фрейденбергером</a:t>
            </a:r>
            <a:r>
              <a:rPr lang="ru-RU" sz="2800" spc="9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800" spc="10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1974</a:t>
            </a:r>
            <a:r>
              <a:rPr lang="ru-RU" sz="2800" spc="11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01000"/>
              </a:lnSpc>
              <a:tabLst>
                <a:tab pos="6390005" algn="l"/>
              </a:tabLst>
            </a:pPr>
            <a:r>
              <a:rPr lang="ru-RU" sz="2800" spc="11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Под </a:t>
            </a:r>
            <a:r>
              <a:rPr lang="ru-RU" sz="2800" spc="-5" dirty="0">
                <a:latin typeface="Times New Roman" pitchFamily="18" charset="0"/>
                <a:ea typeface="Times New Roman"/>
                <a:cs typeface="Times New Roman" pitchFamily="18" charset="0"/>
              </a:rPr>
              <a:t>«эмоциональным</a:t>
            </a:r>
            <a:r>
              <a:rPr lang="ru-RU" sz="2800" spc="-6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spc="-5" dirty="0">
                <a:latin typeface="Times New Roman" pitchFamily="18" charset="0"/>
                <a:ea typeface="Times New Roman"/>
                <a:cs typeface="Times New Roman" pitchFamily="18" charset="0"/>
              </a:rPr>
              <a:t>сгоранием»</a:t>
            </a:r>
            <a:r>
              <a:rPr lang="ru-RU" sz="2800" spc="-7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он</a:t>
            </a:r>
            <a:r>
              <a:rPr lang="ru-RU" sz="2800" spc="-6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понимал</a:t>
            </a:r>
            <a:r>
              <a:rPr lang="ru-RU" sz="28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психологическое</a:t>
            </a:r>
            <a:r>
              <a:rPr lang="ru-RU" sz="2800" spc="-6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состояние</a:t>
            </a:r>
            <a:r>
              <a:rPr lang="ru-RU" sz="2800" spc="-26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здорового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человека,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который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находится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тесном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интенсивном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общении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пациентами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клиентами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эмоционально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тяжелой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нагруженной атмосфере в процессе оказании им профессиональной</a:t>
            </a:r>
            <a:r>
              <a:rPr lang="ru-RU" sz="2800" spc="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помощи.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(МКБ)</a:t>
            </a:r>
            <a:r>
              <a:rPr lang="ru-RU" sz="2800" spc="26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описан</a:t>
            </a:r>
            <a:r>
              <a:rPr lang="ru-RU" sz="2800" spc="255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</a:t>
            </a:r>
            <a:r>
              <a:rPr lang="ru-RU" sz="2800" spc="245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рубрикой</a:t>
            </a:r>
            <a:r>
              <a:rPr lang="ru-RU" sz="2800" spc="26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Z.73.0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spcAft>
                <a:spcPts val="0"/>
              </a:spcAft>
              <a:tabLst>
                <a:tab pos="639000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spcAft>
                <a:spcPts val="0"/>
              </a:spcAft>
              <a:tabLst>
                <a:tab pos="639000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55" y="4245428"/>
            <a:ext cx="4572000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0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6858000"/>
          </a:xfrm>
        </p:spPr>
        <p:txBody>
          <a:bodyPr>
            <a:normAutofit fontScale="32500" lnSpcReduction="20000"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Плохая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новость -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признаков очень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много.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Хорошая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новость 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заключается в том,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всех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есть возможность наблюдать за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собой и своими детьми и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фиксировать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изменения, и если 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что-то пошло не так,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оказать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 оперативно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Поскольку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признаки выгорания легко спутать с другими симптомами, родителям следует проявлять особую бдительность. Но что делать, когда первые признаки уже очевидны?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Сохраняйте спокойствие. 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Паника не помогает, равно как и обвинения и наказания. Найдите минутку тишины и поговорите со своим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ребенком, прислушайтесь к себе. 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ждите, когда поток напряжения затопит и вас, и ребенка.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Представьте, что он подхватил грипп или сломал ногу. Необходимо дать организму полноценно отдохнуть, организовать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щадящий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режим.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Проконсультируйтесь с врачом,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психологом.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Чередуйте виды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Дайте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возможность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заниматься любимым делом, играть и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отдыхать.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Помогите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ребенку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организовать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 время. </a:t>
            </a:r>
            <a:r>
              <a:rPr lang="ru-RU" sz="55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Способность организовать себя является одним из ключевых навыков будущего — и ваши дети будут благодарны вам за него.</a:t>
            </a:r>
            <a:endParaRPr lang="ru-RU" sz="5500" dirty="0">
              <a:solidFill>
                <a:srgbClr val="4BACC6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Обеспечьте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эмоциональную поддержку.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Иногда сложное эмоциональное состояние искажает восприятие реальности, и людям становится трудно принимать помощь. </a:t>
            </a:r>
            <a:endParaRPr lang="ru-RU" sz="56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Будьте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готовы говорить о самых скверных ожиданиях ребенка и принимать его злость без ответного раздражения.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56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71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Кристина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выделила и описала данное понятие как особое состояние человека, которое включает в себя: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эмоционального изнеможения и истощения;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симптомы деперсонализации и дегуманизации;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негативное восприятие самого себя;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утрату человеком профессионального мастерства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71435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Пирс Марк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Джефри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выяснили, что «скорость сгорания» не связана с оплатой труда учителя. Незначимыми оказались также «уровень интеллекта» и «объективная трудность биографии». Все зависело только от одного фактора - от готовности человека брать на себя или отдавать внешним обстоятельствам ответственность за все происходящее в жизни. Психологи назвали эту готовность уровнем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интернальности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экстернальности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6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9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Хартман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Пелман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обобщили определения «выгорания» и выделили три его главных компонента: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и эмоциональное истощение,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сниженная рабочая продуктивность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деперсонализация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Фройденбергер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создал шкалу, состоящую из 12 ступеней выгорания.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Сначала 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 с выгоранием присутствует навязчивое желание утвердить себя («я могу что-то сделать»), начало карьеры (молодые педагоги) может быть, даже в соперничестве с другими.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начинается небрежное отношение к собственным потребностям. Человек больше не уделяет себе свободного времени, меньше занимается спортом, у него остается меньше времени для людей, для себя самого, он меньше разговаривает с кем-то.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следующей ступени у человека нет времени для урегулирования конфликтов — и поэтому он их вытесняет, а позднее даже перестает их воспринимать. Он не видит, что на работе, дома, с друзьями имеются какие-то проблемы. Он отступает. Мы видим что-то похожее на цветок, который все больше увядает.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дальнейшем утрачиваются чувства в отношении себя. Люди больше уже не чувствуют себя. Они всего лишь машины, станки и уже не могут остановиться.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lang="ru-RU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некоторое время они ощущают внутреннюю пустоту и, если это продолжается, то чаще становятся депрессивными.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последней, двенадцатой стадии человек полностью сломлен. Он заболевает — телесно и психически, переживает отчаяние, часто присутствуют суицидальные мысли.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Симптомы профессионального выгорания указывают на характерные черты длительного стресса и психической нагрузки, которые приводят или могут приводить к полной дезинтеграции различных психических сфер и, прежде всего, эмоциональной.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выделить 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 типа выгорания: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3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происходит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притухание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эмоций, исчезает острота чувств и сладость переживаний. Ослабевают чувства к близким людям, любимая пища становится грубой и пресной.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3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наблюдается возникновение конфликтов с людьми. Сначала они скрытые, но потом происходит «взрыв» и человек выплёскивает из себя озлобленность. При этом жертвой становится ни в чём не повинный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3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наиболее опасный тип выгорания для общества. Происходит утрата представлений о ценностях жизни, у человека наблюдается состояние, в котором «на всё наплевать». Для него мир безразличен.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Connecting-People-PowerPoint-Template-27343</Template>
  <TotalTime>1069</TotalTime>
  <Words>884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Стресс от родительства   Parenting-stress — это родительский стресс, стресс у родителя. Рarental stress — стресс родительства как такового, как состояния.  Чем отличается выгорание и истощение от усталости? Родительский стресс - это ситуативный стресс  Стресс родительства — то, что связано с нашими представлениями, установками.</vt:lpstr>
      <vt:lpstr>Стресс родительства  </vt:lpstr>
      <vt:lpstr>Я - идеальная мать  типичное невротическое мышление — либо я могу все контролировать на 100% безошибочно, либо пустить все на самотек, пусть растет, как трава при дороге.   </vt:lpstr>
      <vt:lpstr>Есть три основных направления, которые мы можем отслеживать:  Первое — это телесное.  Второе — это  отношение к себе (психологическое). Признаки выгорания — это чувство «я плохая мать, я не справляюсь, я уже ничего не соображаю, я не знаю, что с этим делать, у других получается, у меня нет». Все такие нерациональные, невротические обесценивания себя, притом, что дети нормально накормлены, одеты, ничего с ними не случилось, все с ними в порядке. Если посмотреть объективно, человек нормально справляется, но субъективно он это переживает: «у меня все летит в тартарары, это какой-то ужас». Это низкая оценка собственной способности справляться. Третье — это эмоциональное дистанцирование от ребенка, когда он не радует.    Когда для тебя это непосильные требования, их слишком много, ты не справляешься — понятно, это одна причина дисбаланса. Вторая причина — когда тебя перестает наполнять контакт с ребенком, когда он перестает для тебя быть хорошеньким, маленьким, симпатичным, любимым, когда тебя перестают радовать его словечки, объятия. Ты хочешь, чтобы он куда-то дел себя, или от него сбежать, или убрать от себя его руки, не слышать его голос, не видеть его — это дистанцирование. </vt:lpstr>
      <vt:lpstr>Почему мы кричим на детей?</vt:lpstr>
      <vt:lpstr>Симптомы выгорания у школьников: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87</cp:revision>
  <dcterms:created xsi:type="dcterms:W3CDTF">2018-01-21T13:38:06Z</dcterms:created>
  <dcterms:modified xsi:type="dcterms:W3CDTF">2022-06-02T11:45:55Z</dcterms:modified>
</cp:coreProperties>
</file>